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0" r:id="rId9"/>
    <p:sldId id="291" r:id="rId10"/>
    <p:sldId id="319" r:id="rId11"/>
    <p:sldId id="268" r:id="rId12"/>
    <p:sldId id="265" r:id="rId13"/>
    <p:sldId id="266" r:id="rId14"/>
    <p:sldId id="267" r:id="rId15"/>
    <p:sldId id="304" r:id="rId16"/>
    <p:sldId id="269" r:id="rId17"/>
    <p:sldId id="286" r:id="rId18"/>
    <p:sldId id="270" r:id="rId19"/>
    <p:sldId id="287" r:id="rId20"/>
    <p:sldId id="288" r:id="rId21"/>
    <p:sldId id="271" r:id="rId22"/>
    <p:sldId id="272" r:id="rId23"/>
    <p:sldId id="273" r:id="rId24"/>
    <p:sldId id="303" r:id="rId25"/>
    <p:sldId id="274" r:id="rId26"/>
    <p:sldId id="275" r:id="rId27"/>
    <p:sldId id="276" r:id="rId28"/>
    <p:sldId id="277" r:id="rId29"/>
    <p:sldId id="316" r:id="rId30"/>
    <p:sldId id="318" r:id="rId31"/>
    <p:sldId id="278" r:id="rId32"/>
    <p:sldId id="279" r:id="rId33"/>
    <p:sldId id="292" r:id="rId34"/>
    <p:sldId id="293" r:id="rId35"/>
    <p:sldId id="280" r:id="rId36"/>
    <p:sldId id="294" r:id="rId37"/>
    <p:sldId id="281" r:id="rId38"/>
    <p:sldId id="282" r:id="rId39"/>
    <p:sldId id="283" r:id="rId40"/>
    <p:sldId id="284" r:id="rId41"/>
    <p:sldId id="289" r:id="rId42"/>
    <p:sldId id="314" r:id="rId43"/>
    <p:sldId id="315" r:id="rId44"/>
    <p:sldId id="290" r:id="rId45"/>
    <p:sldId id="285" r:id="rId46"/>
    <p:sldId id="306" r:id="rId47"/>
    <p:sldId id="305" r:id="rId48"/>
    <p:sldId id="311" r:id="rId49"/>
    <p:sldId id="308" r:id="rId50"/>
    <p:sldId id="307" r:id="rId51"/>
    <p:sldId id="310" r:id="rId52"/>
    <p:sldId id="313" r:id="rId53"/>
    <p:sldId id="312" r:id="rId54"/>
    <p:sldId id="309" r:id="rId55"/>
    <p:sldId id="295" r:id="rId56"/>
    <p:sldId id="296" r:id="rId57"/>
    <p:sldId id="297" r:id="rId58"/>
    <p:sldId id="298" r:id="rId59"/>
    <p:sldId id="299" r:id="rId60"/>
    <p:sldId id="300" r:id="rId61"/>
    <p:sldId id="301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900"/>
    <a:srgbClr val="D12FA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90" autoAdjust="0"/>
  </p:normalViewPr>
  <p:slideViewPr>
    <p:cSldViewPr snapToGrid="0">
      <p:cViewPr varScale="1">
        <p:scale>
          <a:sx n="60" d="100"/>
          <a:sy n="60" d="100"/>
        </p:scale>
        <p:origin x="872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9310E0-9F10-EAC0-6C5B-7674E038C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F1015-F6AF-A9B2-30B8-CC308598E4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C6610-592B-4433-B5B1-BDCBDA8527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762FF-D91E-C343-E3DD-9F13F595AD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B08D0-ED53-EB65-DC49-059AE16B23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125D-6A2B-451C-B88F-697EF8D9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76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9D24-8CEE-4C15-9A0E-FD86010A114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94290-BA27-476C-A130-ABE34633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454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F60E-74ED-AC13-7F7C-AB280A496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E5A59-3B01-9C24-EBED-855486CED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1F62E-908E-7276-E76D-6208722C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85867-6FE5-C3B9-6463-97C74451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DE8B2-F7BD-C36C-6279-E01BDDCD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EF2F5-52B1-70A0-F8DE-0ABB2488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2E965-B7C4-A54E-79C3-4541F37F1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DABB9-3B30-B091-B79C-9EBDBDD8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294B2-25B5-ADAB-B327-E47363D3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8C8E-FCD7-4603-B4BA-09184F11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E37F2E-0296-3BAC-4070-99AEE6080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80468-00FE-E736-2730-55146B4E7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6AD9F-93FD-CF4F-E4E3-65FEE1C8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E12F9-1ED9-C1A5-52EC-ACF207DD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D4F67-D233-E02D-4EEE-672576FE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A887-A207-35AE-5825-75AA2BA4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B6133-41B4-15D9-B986-40AF9E179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FA96B-A5FC-3EA7-0C2A-2C742F66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584B9-3C8C-F832-E70B-5AD87B3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262B-6CC8-EA17-8E0D-767191CF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6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9BB9-A938-CA37-D97C-7E9F5EFB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5C21A-D0E9-7494-9215-802C3D891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9CF69-8FEB-C9F6-736E-9D421CF8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8A683-8126-2F1A-628F-7CAADB61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D95C6-E26E-DAC6-DBC1-88D5971D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8A06-B9CD-CC7E-4B0E-B5049B98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263FA-923E-1BC6-8695-304BE81C2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93F74-69BF-1C41-0BC2-9206CF3E0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F4913-C082-A820-6A60-324A96706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B7E4B-330C-C2E0-12CD-40B0242A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52FE1-5EFC-B273-789E-CAF7E319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B835-6FBA-0889-8C99-0D265A6F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23A75-6F71-58AD-A4D6-DE00297F9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7F719-D69A-1ADF-763E-CC5A47DB5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3AA20-3F11-1F76-F3BF-DA1B5FC89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0B06D-0D7A-C9F9-1E81-0DAFD466E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187ED-EB45-9991-E1B5-810AA261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087AB-347E-7E83-E8AB-3EFE9AD6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7A493-A805-4FDF-D093-F18EF16B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0E47-0B17-8A78-42D6-D140BCA9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DC9D0-AE4B-57F4-FDD9-54511958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069B9-6336-34D4-E884-8AE912B2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822F1-11FF-F8A8-582F-CEBE65EF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9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81BC0-DB7C-D084-A7D9-BB4AA44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67D07-E035-75EE-15CF-EFE37D134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F057C-1BCE-6137-BFE5-A4721108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1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05544-1D61-E0B3-0ECF-F476B006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AA764-38A6-8B3E-826B-0648043FD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46111-EF02-8880-E890-B5552B1FC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42DCA-0BBA-F22F-6B55-3074F379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64528-2675-326A-AEF6-FD488917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779DC-7236-AE08-7FA1-5D657170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1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ED66-7692-D59C-05C3-4CD88446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04E7E-5EA2-E2E7-7122-58BAD0D84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8A33C-5C13-981F-34BF-3B116FACE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F4165-EC95-1417-140A-5CAC265C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D2886-B441-58BA-C08B-1013800A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53A9-BFA3-022B-9D7D-452F2CDF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E6B31-E84E-2938-4DDB-001B9589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91561-AB1A-58EC-491F-ACFF58E46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C801C-4E51-E891-268D-1B8E65FF0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8BDA-24BF-4F75-8F49-CC626970381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7151-0F5A-7C27-55A3-67A04F80D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BE0A-DE57-B1B7-26E4-C8854E7DE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C10E-8448-46BC-9923-F233288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7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623752-4E78-377D-6465-3865E601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589" y="695631"/>
            <a:ext cx="9328495" cy="4812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9A049C-CAB3-8F4C-C2E7-0EAD9F019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492" y="6008639"/>
            <a:ext cx="2625933" cy="4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0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E2E548-10DE-199F-A3A5-766C558E945E}"/>
              </a:ext>
            </a:extLst>
          </p:cNvPr>
          <p:cNvSpPr txBox="1"/>
          <p:nvPr/>
        </p:nvSpPr>
        <p:spPr>
          <a:xfrm>
            <a:off x="585980" y="1843950"/>
            <a:ext cx="110200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processes culminate in the activation of </a:t>
            </a:r>
            <a:r>
              <a:rPr lang="en-US" sz="4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fibrogenic</a:t>
            </a:r>
            <a:r>
              <a:rPr lang="en-US" sz="4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</a:t>
            </a:r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types that accumulate extracellular matrix around hepatocytes and sinusoidal cells, forming a </a:t>
            </a:r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0" u="none" strike="noStrike" baseline="0" dirty="0" err="1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chickenwire</a:t>
            </a:r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and favoring the development of </a:t>
            </a:r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 hypertension</a:t>
            </a:r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6587F-82EC-4CB3-D496-10EE986D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0A1804-3D26-E692-C4AE-75D0A092039D}"/>
              </a:ext>
            </a:extLst>
          </p:cNvPr>
          <p:cNvSpPr txBox="1">
            <a:spLocks/>
          </p:cNvSpPr>
          <p:nvPr/>
        </p:nvSpPr>
        <p:spPr>
          <a:xfrm>
            <a:off x="511026" y="637150"/>
            <a:ext cx="3050322" cy="6851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  <a:endParaRPr lang="en-US" sz="115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8A07E5-1305-E4AA-658E-C07AE4B3F9DD}"/>
              </a:ext>
            </a:extLst>
          </p:cNvPr>
          <p:cNvSpPr txBox="1"/>
          <p:nvPr/>
        </p:nvSpPr>
        <p:spPr>
          <a:xfrm>
            <a:off x="606392" y="1607419"/>
            <a:ext cx="10722543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livers from patients with severe forms are characterized by </a:t>
            </a:r>
            <a:r>
              <a:rPr lang="en-US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 ductular reaction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hepatocyte dedifferentiation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a </a:t>
            </a:r>
            <a:r>
              <a:rPr lang="en-US" sz="32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cholangiocyte</a:t>
            </a:r>
            <a:r>
              <a:rPr lang="en-US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phenotype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A8D67-C49E-8AF5-25F6-38C6CBEA1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012607-4744-6996-3965-F2B51D957900}"/>
              </a:ext>
            </a:extLst>
          </p:cNvPr>
          <p:cNvSpPr txBox="1">
            <a:spLocks/>
          </p:cNvSpPr>
          <p:nvPr/>
        </p:nvSpPr>
        <p:spPr>
          <a:xfrm>
            <a:off x="511026" y="637150"/>
            <a:ext cx="3050322" cy="6851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  <a:endParaRPr lang="en-US" sz="115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D72A8-7200-E2BE-A81B-F4AAD265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7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F91DC6-D1B0-606A-04E1-F5744DEB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8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1C455-A15D-4D45-52D5-F8C5D029D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924025"/>
            <a:ext cx="11988800" cy="4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3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DF44A2-129C-E634-4AA9-BCE75DF12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 b="5982"/>
          <a:stretch/>
        </p:blipFill>
        <p:spPr bwMode="auto">
          <a:xfrm>
            <a:off x="0" y="1"/>
            <a:ext cx="12079705" cy="67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825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B4F712-6849-BC51-F698-4714AD093826}"/>
              </a:ext>
            </a:extLst>
          </p:cNvPr>
          <p:cNvSpPr txBox="1"/>
          <p:nvPr/>
        </p:nvSpPr>
        <p:spPr>
          <a:xfrm>
            <a:off x="635267" y="620415"/>
            <a:ext cx="2579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0C1D7-AE25-4B21-2C6A-85A3A8114BA6}"/>
              </a:ext>
            </a:extLst>
          </p:cNvPr>
          <p:cNvSpPr txBox="1"/>
          <p:nvPr/>
        </p:nvSpPr>
        <p:spPr>
          <a:xfrm>
            <a:off x="635267" y="1542249"/>
            <a:ext cx="1094392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NIAAA-funded Alcoholic Hepatitis Consortia proposed criteria to clinically define alcohol-associated hepatitis: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of 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jaundice</a:t>
            </a: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previous 8 weeks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6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consumption of more than 3 drinks (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g</a:t>
            </a: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)/day for women and 4 drinks (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to 60 g</a:t>
            </a: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)/day for men for 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months or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less than 60 days of abstinence before the onset of jaundice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6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serum 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bilirubin &gt;3</a:t>
            </a: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mg/dl, 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IU/L, 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 /ALT &gt;1.5</a:t>
            </a: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both values 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400 </a:t>
            </a: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IU/L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6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Ruling out of other liver diseases such as drug-induced liver injury and ischemic hepatitis.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E6EA4-B28D-BFF0-1F2B-C74ECD2FB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4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8E695-A128-31B6-6B9A-670711955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1" y="798897"/>
            <a:ext cx="10347158" cy="5613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70DBE-D9D4-48BF-D341-CF279080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ED5450-CDE2-E9A5-7EA4-95130A43EF11}"/>
              </a:ext>
            </a:extLst>
          </p:cNvPr>
          <p:cNvSpPr txBox="1"/>
          <p:nvPr/>
        </p:nvSpPr>
        <p:spPr>
          <a:xfrm>
            <a:off x="635267" y="1886355"/>
            <a:ext cx="109439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should rule out biliary obstruction,</a:t>
            </a:r>
            <a:r>
              <a:rPr lang="fa-IR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 extensive workup for other causes.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biopsy through a trans jugular route is recommended</a:t>
            </a:r>
            <a:r>
              <a:rPr lang="fa-IR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factors that confound diagnosis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DF3FD-9F8D-A512-63FB-A8B1DCD37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922BC3-9074-E591-0CFB-BE60A7E1B930}"/>
              </a:ext>
            </a:extLst>
          </p:cNvPr>
          <p:cNvSpPr txBox="1"/>
          <p:nvPr/>
        </p:nvSpPr>
        <p:spPr>
          <a:xfrm>
            <a:off x="635267" y="620415"/>
            <a:ext cx="2579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18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CA2AFC-22B9-4323-B29F-9D65641A8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34" y="771500"/>
            <a:ext cx="9885146" cy="5870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988F5E-96BF-BCE7-B9C6-5395AF86E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9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D69AE0-9432-43B8-FF28-629B70018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673" y="1626670"/>
            <a:ext cx="10893392" cy="4776538"/>
          </a:xfrm>
        </p:spPr>
        <p:txBody>
          <a:bodyPr>
            <a:noAutofit/>
          </a:bodyPr>
          <a:lstStyle/>
          <a:p>
            <a:pPr algn="just"/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Globally, alcohol is the cause of 50% of all deaths due to liver disease</a:t>
            </a:r>
          </a:p>
          <a:p>
            <a:pPr algn="just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arious forms of alcohol-associated liver disease (ALD) will develop in approximately 35% of patients with alcohol use disorder.</a:t>
            </a:r>
          </a:p>
          <a:p>
            <a:pPr algn="just"/>
            <a:endParaRPr lang="en-US" sz="3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incidence is probably increasing, especially among </a:t>
            </a:r>
            <a:r>
              <a:rPr lang="en-US" sz="3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adults </a:t>
            </a:r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their 20s and 30s) and </a:t>
            </a:r>
            <a:r>
              <a:rPr lang="en-US" sz="3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en-US" sz="3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ncidence has increased during the </a:t>
            </a:r>
            <a:r>
              <a:rPr lang="en-US" sz="3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coronavirus disease 2019 </a:t>
            </a:r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pandemic.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B7030-697E-DAD8-2B71-D05102F82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9CC1459-D4AD-5E38-B5DA-933BB90DC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9" y="513174"/>
            <a:ext cx="4206240" cy="102990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456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940A6-B832-15AE-59F9-6F3E0EC7D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77"/>
            <a:ext cx="12192000" cy="67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6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2A02F2-C37E-C757-47CE-4349CBAE5257}"/>
              </a:ext>
            </a:extLst>
          </p:cNvPr>
          <p:cNvSpPr txBox="1"/>
          <p:nvPr/>
        </p:nvSpPr>
        <p:spPr>
          <a:xfrm>
            <a:off x="635267" y="1520792"/>
            <a:ext cx="108187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Alcohol-associated hepatitis is characterized by features of </a:t>
            </a:r>
            <a:r>
              <a:rPr lang="en-US" sz="28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alcohol-related steatohepatitis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(ballooned hepatocytes, Mallory–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Denk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bodies, and neutrophil infiltration), </a:t>
            </a:r>
            <a:r>
              <a:rPr lang="en-US" sz="28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ductular reaction, </a:t>
            </a:r>
            <a:r>
              <a:rPr lang="en-US" sz="2800" b="0" i="0" u="none" strike="noStrike" baseline="0" dirty="0" err="1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bilirubinostasis</a:t>
            </a:r>
            <a:r>
              <a:rPr lang="en-US" sz="28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pericellular and sinusoidal fibrosis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chickenwire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appearance).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these features do not differ from those described in nonalcoholic steatohepatitis (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NASH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is difficult to differentiate between the two entities on the basis of histologic findings alcohol-associated hepatitis typically have 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megamitochondria, pericellular fibrosis,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macrovesicular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steatosis, and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bilirubinostasis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8499F-BB4B-A240-EB6B-7BC5E6CDF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F53065-E668-4578-E91D-AB58939E641D}"/>
              </a:ext>
            </a:extLst>
          </p:cNvPr>
          <p:cNvSpPr txBox="1"/>
          <p:nvPr/>
        </p:nvSpPr>
        <p:spPr>
          <a:xfrm>
            <a:off x="635267" y="620415"/>
            <a:ext cx="23581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01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DA0433-2421-6DF8-6062-E974A3543989}"/>
              </a:ext>
            </a:extLst>
          </p:cNvPr>
          <p:cNvSpPr txBox="1"/>
          <p:nvPr/>
        </p:nvSpPr>
        <p:spPr>
          <a:xfrm>
            <a:off x="580725" y="1597793"/>
            <a:ext cx="1103055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biopsy can provide prognostic information.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AHHS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includes four histologic features: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Presence of bridging fibrosis or cirrhosis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Hepatocellular, canalicular, or ductular </a:t>
            </a:r>
            <a:r>
              <a:rPr lang="en-US" sz="32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bilirubinostasis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neutrophil infiltration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Megamitochondria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 predict 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90-day mortality.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6037A-091C-CE53-99B1-E8D717E42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A55E24-A598-F495-5C5C-5839D7C74232}"/>
              </a:ext>
            </a:extLst>
          </p:cNvPr>
          <p:cNvSpPr txBox="1"/>
          <p:nvPr/>
        </p:nvSpPr>
        <p:spPr>
          <a:xfrm>
            <a:off x="635267" y="620415"/>
            <a:ext cx="3003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3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9B993-4FA1-0025-E719-C7635EB730BC}"/>
              </a:ext>
            </a:extLst>
          </p:cNvPr>
          <p:cNvSpPr txBox="1"/>
          <p:nvPr/>
        </p:nvSpPr>
        <p:spPr>
          <a:xfrm>
            <a:off x="529388" y="1549667"/>
            <a:ext cx="109920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SALVE</a:t>
            </a:r>
            <a:r>
              <a:rPr lang="en-US" sz="3200" b="1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described a semiquantitative score for alcohol associated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hepatitis. This scoring systems, the presence of fully developed cirrhosis confers a bad prognosis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3A237-BBE8-447C-22D7-5BC07FB5B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49076-8D21-2ED9-0220-D490B30DF619}"/>
              </a:ext>
            </a:extLst>
          </p:cNvPr>
          <p:cNvSpPr txBox="1"/>
          <p:nvPr/>
        </p:nvSpPr>
        <p:spPr>
          <a:xfrm>
            <a:off x="635267" y="620415"/>
            <a:ext cx="25699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F5E5B8-AA7C-F57D-3294-0DE145F7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267" y="6317849"/>
            <a:ext cx="4114800" cy="365125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Alcohol-Related Liver Disease in Europe</a:t>
            </a:r>
          </a:p>
        </p:txBody>
      </p:sp>
    </p:spTree>
    <p:extLst>
      <p:ext uri="{BB962C8B-B14F-4D97-AF65-F5344CB8AC3E}">
        <p14:creationId xmlns:p14="http://schemas.microsoft.com/office/powerpoint/2010/main" val="3797028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0602A8-DD9A-7A28-8258-758E7358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0"/>
            <a:ext cx="7267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6F1894-67CB-C331-EB6E-2B2F964FEB1C}"/>
              </a:ext>
            </a:extLst>
          </p:cNvPr>
          <p:cNvSpPr txBox="1"/>
          <p:nvPr/>
        </p:nvSpPr>
        <p:spPr>
          <a:xfrm>
            <a:off x="269507" y="365760"/>
            <a:ext cx="234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SALVE score</a:t>
            </a:r>
          </a:p>
        </p:txBody>
      </p:sp>
    </p:spTree>
    <p:extLst>
      <p:ext uri="{BB962C8B-B14F-4D97-AF65-F5344CB8AC3E}">
        <p14:creationId xmlns:p14="http://schemas.microsoft.com/office/powerpoint/2010/main" val="2730953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EB83B8-74C6-83B8-3C8B-4125FC693393}"/>
              </a:ext>
            </a:extLst>
          </p:cNvPr>
          <p:cNvSpPr txBox="1"/>
          <p:nvPr/>
        </p:nvSpPr>
        <p:spPr>
          <a:xfrm>
            <a:off x="529390" y="1607419"/>
            <a:ext cx="108957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liver biopsy is costly and invasive</a:t>
            </a:r>
            <a:endParaRPr lang="en-US" sz="4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en-US" sz="32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keratin-18 fragments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been shown to correlate with histologic severity and 90-day mortality and can be useful to predict response to glucocorticoid therapy.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potential biomarkers include </a:t>
            </a:r>
            <a:r>
              <a:rPr lang="en-US" sz="32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circulating extracellular vesicles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microRNA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86FD5-9450-4229-BDEC-615245D0D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89828-36CA-8DB8-5235-DB7DB6D3F699}"/>
              </a:ext>
            </a:extLst>
          </p:cNvPr>
          <p:cNvSpPr txBox="1"/>
          <p:nvPr/>
        </p:nvSpPr>
        <p:spPr>
          <a:xfrm>
            <a:off x="635267" y="620415"/>
            <a:ext cx="2541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21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BD3F90-832C-F507-D845-232D8FE5012E}"/>
              </a:ext>
            </a:extLst>
          </p:cNvPr>
          <p:cNvSpPr txBox="1"/>
          <p:nvPr/>
        </p:nvSpPr>
        <p:spPr>
          <a:xfrm>
            <a:off x="624038" y="1435542"/>
            <a:ext cx="109439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presentation, patients are jaundiced and often have ascites and edema. </a:t>
            </a: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patients present with severe caloric malnutrition and sarcopenia.</a:t>
            </a:r>
          </a:p>
          <a:p>
            <a:pPr algn="just"/>
            <a:endParaRPr lang="en-US" sz="3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encephalopathy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confers a particularly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prognosis.</a:t>
            </a:r>
          </a:p>
          <a:p>
            <a:pPr algn="just"/>
            <a:endParaRPr lang="en-US" sz="3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can present with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tender hepatomegaly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because there is an increase in portal hypertension this can lead to variceal bleeding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6E5F5-177D-5332-3A3B-7BD466EAE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3247B-2BD1-F973-94E3-07601D7FBD5A}"/>
              </a:ext>
            </a:extLst>
          </p:cNvPr>
          <p:cNvSpPr txBox="1"/>
          <p:nvPr/>
        </p:nvSpPr>
        <p:spPr>
          <a:xfrm>
            <a:off x="635267" y="620415"/>
            <a:ext cx="2897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05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95FB90-2782-A2BE-1798-3298E1AD2E41}"/>
              </a:ext>
            </a:extLst>
          </p:cNvPr>
          <p:cNvSpPr txBox="1"/>
          <p:nvPr/>
        </p:nvSpPr>
        <p:spPr>
          <a:xfrm>
            <a:off x="306404" y="1164134"/>
            <a:ext cx="1157919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patients present with signs of 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SIRS</a:t>
            </a:r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(low-grade fever and neutrophilia), in some cases an infection cannot be diagnosed, suggests a </a:t>
            </a:r>
            <a:r>
              <a:rPr lang="en-US" sz="26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sterile origin</a:t>
            </a:r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bacterial infections can be controlled with broad spectrum AB, in-hospital incident infections have a bad prognosis and are often caused by MDR bacteria, leading to AKI and acute-on-chronic liver failure.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patients at admission and after any signs of SIRS or clinical deterioration should be </a:t>
            </a:r>
            <a:r>
              <a:rPr lang="en-US" sz="26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evaluated for infections</a:t>
            </a:r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biomarkers such as 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procalcitonin</a:t>
            </a:r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potentially helpful to differentiate sterile SIRS from infection-associated SIRS.  </a:t>
            </a:r>
          </a:p>
          <a:p>
            <a:pPr algn="just"/>
            <a:endParaRPr lang="en-US" sz="2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in patients receiving </a:t>
            </a:r>
            <a:r>
              <a:rPr lang="en-US" sz="2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glucocorticoids</a:t>
            </a:r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</a:t>
            </a:r>
            <a:r>
              <a:rPr lang="en-US" sz="2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worse prognosis </a:t>
            </a:r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those in patients not receiving glucocorticoids.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4A159-BDAE-B6E5-3E9C-49F3890F5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45E4A2-2EC6-BFCF-9F25-976AE9DE87BD}"/>
              </a:ext>
            </a:extLst>
          </p:cNvPr>
          <p:cNvSpPr txBox="1"/>
          <p:nvPr/>
        </p:nvSpPr>
        <p:spPr>
          <a:xfrm>
            <a:off x="644892" y="468083"/>
            <a:ext cx="2541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91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8249C-6164-CEC8-5514-DADCB4341A40}"/>
              </a:ext>
            </a:extLst>
          </p:cNvPr>
          <p:cNvSpPr txBox="1"/>
          <p:nvPr/>
        </p:nvSpPr>
        <p:spPr>
          <a:xfrm>
            <a:off x="522972" y="1659285"/>
            <a:ext cx="1114605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mortality associated with an episode of alcohol-associated hepatitis warranting hospitalization is approximately 20 to 50% at 90 days.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MELD score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shown to be the 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static scoring system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global level, and current guidelines recommend its use for patient risk stratification.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Lille score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score that is useful to 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prognosis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 define 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response to glucocorticoids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it is calculated at day 7, but it may be alternatively calculated at day 4.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6BD97-3D10-AF91-567E-C8B15A5C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B7987-9E37-8B20-C607-EFD19AD102FF}"/>
              </a:ext>
            </a:extLst>
          </p:cNvPr>
          <p:cNvSpPr txBox="1"/>
          <p:nvPr/>
        </p:nvSpPr>
        <p:spPr>
          <a:xfrm>
            <a:off x="635267" y="620415"/>
            <a:ext cx="2897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45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calculation for MELD score is complex as shown in this formula.  Calculation of MELD score should be performed with a MELD calculator, and many MELD calculators are available as a free online resource.&lt;/br&gt;Abbreviations: MELD = Model for End-Stage Liver Disease&lt;div&gt;Source: Malinchoc M, Kamath PS, Gordon FD, Peine CJ, Rank J, ter Borg PC. A model to predict poor survival in patients undergoing transjugular intrahepatic portosystemic shunts. Hepatology.  2000;31:864-71.&lt;/div&gt;">
            <a:extLst>
              <a:ext uri="{FF2B5EF4-FFF2-40B4-BE49-F238E27FC236}">
                <a16:creationId xmlns:a16="http://schemas.microsoft.com/office/drawing/2014/main" id="{A4AEFFA7-4B4F-1D83-FBC2-4175B6E63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0"/>
            <a:ext cx="11304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0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937EACC-E4EF-7EDF-E33B-20D84486D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885" y="1331853"/>
            <a:ext cx="11511814" cy="5445579"/>
          </a:xfrm>
        </p:spPr>
        <p:txBody>
          <a:bodyPr>
            <a:noAutofit/>
          </a:bodyPr>
          <a:lstStyle/>
          <a:p>
            <a:pPr algn="just"/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patients with ALD receive a diagnosis at an </a:t>
            </a:r>
            <a:r>
              <a:rPr lang="en-US" sz="3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stage</a:t>
            </a:r>
          </a:p>
          <a:p>
            <a:pPr algn="just"/>
            <a:endParaRPr lang="en-US" sz="3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severe clinical profile may develop in patients with underlying ALD and active drinking, characterized by an abrupt onset of jaundice, malaise, decompensated liver disease, and coagulopathy, an entity called </a:t>
            </a:r>
            <a:r>
              <a:rPr lang="en-US" sz="3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alcohol-associated hepatitis</a:t>
            </a:r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its severe forms, </a:t>
            </a:r>
            <a:r>
              <a:rPr lang="en-US" sz="3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alcohol-associated hepatitis </a:t>
            </a:r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associated with </a:t>
            </a:r>
            <a:r>
              <a:rPr lang="en-US" sz="3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infections </a:t>
            </a:r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development of acute-on-chronic </a:t>
            </a:r>
            <a:r>
              <a:rPr lang="en-US" sz="3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failure</a:t>
            </a:r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multiorgan failure, and high short-term </a:t>
            </a:r>
            <a:r>
              <a:rPr lang="en-US" sz="3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to 50% at 3 months)</a:t>
            </a:r>
          </a:p>
          <a:p>
            <a:pPr algn="just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BA313-CBAA-D179-FFF4-D9776B5C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C060F8-A812-DB9D-90AA-150CF64C4E9A}"/>
              </a:ext>
            </a:extLst>
          </p:cNvPr>
          <p:cNvSpPr txBox="1">
            <a:spLocks/>
          </p:cNvSpPr>
          <p:nvPr/>
        </p:nvSpPr>
        <p:spPr>
          <a:xfrm>
            <a:off x="63849" y="513174"/>
            <a:ext cx="4206240" cy="76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69125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71839-D219-A478-3988-580210830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35" y="0"/>
            <a:ext cx="980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84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188B02-15FB-0684-A29F-44382357A7F2}"/>
              </a:ext>
            </a:extLst>
          </p:cNvPr>
          <p:cNvSpPr txBox="1"/>
          <p:nvPr/>
        </p:nvSpPr>
        <p:spPr>
          <a:xfrm>
            <a:off x="375385" y="1328301"/>
            <a:ext cx="111813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factor influencing long-term prognosis after an episode of alcohol-associated hepatitis is prolonged </a:t>
            </a:r>
            <a:r>
              <a:rPr lang="en-US" sz="2800" b="1" i="0" u="none" strike="noStrike" baseline="0" dirty="0">
                <a:solidFill>
                  <a:srgbClr val="F66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 abstinence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 relapse is frequent after an episode of alcohol associated hepatitis, even among who have undergone LT.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post-transplantation alcohol relapse among recipients with ALD ranges from 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to 50%.</a:t>
            </a: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5 years after LT, 16.3% of the participants had a relapse with any alcohol use and 8.2% had a relapse with high-dose drinking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underlying 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psychiatric conditions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(depression or PTSD) and early referral to </a:t>
            </a:r>
            <a:r>
              <a:rPr lang="en-US" sz="28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addiction programs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highly recommended.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96EAF-5CAB-A2A4-537D-AFB5F7F38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930432-1970-24C1-30A8-EEC0987EF6DE}"/>
              </a:ext>
            </a:extLst>
          </p:cNvPr>
          <p:cNvSpPr txBox="1"/>
          <p:nvPr/>
        </p:nvSpPr>
        <p:spPr>
          <a:xfrm>
            <a:off x="635267" y="620415"/>
            <a:ext cx="2541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90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9878D7-6599-27E6-12DE-8E9F0B58100F}"/>
              </a:ext>
            </a:extLst>
          </p:cNvPr>
          <p:cNvSpPr txBox="1"/>
          <p:nvPr/>
        </p:nvSpPr>
        <p:spPr>
          <a:xfrm>
            <a:off x="365760" y="1742173"/>
            <a:ext cx="1160806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alcohol 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 craving drugs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not been rigorously tested in the context of alcohol associated hepatitis. 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isulfiram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contraindicated 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aclofen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probably safe in patients with advanced ALD.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Acamprosate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used cautiously in patients with renal failure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4E030-A5F8-D1F1-4547-6B53E0BC5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F4017-BF5E-2FAD-BB20-C5A9607CFA40}"/>
              </a:ext>
            </a:extLst>
          </p:cNvPr>
          <p:cNvSpPr txBox="1"/>
          <p:nvPr/>
        </p:nvSpPr>
        <p:spPr>
          <a:xfrm>
            <a:off x="536608" y="758341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16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FA411-1A3A-3F24-E7B5-B9BAA4ABBFA9}"/>
              </a:ext>
            </a:extLst>
          </p:cNvPr>
          <p:cNvSpPr txBox="1"/>
          <p:nvPr/>
        </p:nvSpPr>
        <p:spPr>
          <a:xfrm>
            <a:off x="536608" y="1466227"/>
            <a:ext cx="1106183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altrexone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avoided in patients with decompensated cirrhosis and profound liver dysfunction or concomitant opioid use, patients with moderate alcohol-associated hepatitis may be candidates for this drug.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opiramate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avoided if hepatic encephalopathy is present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abapentin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a good option if there is concomitant chronic pain</a:t>
            </a:r>
          </a:p>
          <a:p>
            <a:pPr algn="just"/>
            <a:endParaRPr lang="en-US" sz="3200" b="1" i="0" u="none" strike="noStrike" baseline="0" dirty="0">
              <a:solidFill>
                <a:srgbClr val="D12F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Varenicline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off-label, and further studies are needed.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32316-0275-37B7-ACCD-059C5404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250DB-1BC8-3E65-FCA5-518543345582}"/>
              </a:ext>
            </a:extLst>
          </p:cNvPr>
          <p:cNvSpPr txBox="1"/>
          <p:nvPr/>
        </p:nvSpPr>
        <p:spPr>
          <a:xfrm>
            <a:off x="536608" y="635757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99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41449-EA7F-5B0F-2269-6F182E2FE0C3}"/>
              </a:ext>
            </a:extLst>
          </p:cNvPr>
          <p:cNvSpPr txBox="1"/>
          <p:nvPr/>
        </p:nvSpPr>
        <p:spPr>
          <a:xfrm>
            <a:off x="536607" y="1674796"/>
            <a:ext cx="10975207" cy="332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nitiation of </a:t>
            </a:r>
            <a:r>
              <a:rPr lang="en-US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addiction therapy 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inpatient treatment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considered as a quality indicator in the management protocol of hospitalized patients with alcohol-associated hepatitis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A5605-BF3C-D84C-61C2-FEC067ACA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444C8C-2EBA-5706-CB57-EE4E6AF1537A}"/>
              </a:ext>
            </a:extLst>
          </p:cNvPr>
          <p:cNvSpPr txBox="1"/>
          <p:nvPr/>
        </p:nvSpPr>
        <p:spPr>
          <a:xfrm>
            <a:off x="536608" y="635757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99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D34E20-B814-100B-662E-5D09C1190FEA}"/>
              </a:ext>
            </a:extLst>
          </p:cNvPr>
          <p:cNvSpPr txBox="1"/>
          <p:nvPr/>
        </p:nvSpPr>
        <p:spPr>
          <a:xfrm>
            <a:off x="460408" y="1934897"/>
            <a:ext cx="112711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ALD who receive treatment for alcohol use disorder have lower progression rates than those who do not</a:t>
            </a:r>
          </a:p>
          <a:p>
            <a:pPr algn="just"/>
            <a:endParaRPr lang="en-US" sz="36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abstinence is the main goal of the treatment.</a:t>
            </a:r>
          </a:p>
          <a:p>
            <a:pPr algn="just"/>
            <a:endParaRPr lang="en-US" sz="3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9AE39-3624-BA05-247C-770257A46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89AC7-1936-0C76-F172-59D989E9D5E8}"/>
              </a:ext>
            </a:extLst>
          </p:cNvPr>
          <p:cNvSpPr txBox="1"/>
          <p:nvPr/>
        </p:nvSpPr>
        <p:spPr>
          <a:xfrm>
            <a:off x="599975" y="619835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88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0A8712-E625-B75F-CF2F-7506473258C2}"/>
              </a:ext>
            </a:extLst>
          </p:cNvPr>
          <p:cNvSpPr txBox="1"/>
          <p:nvPr/>
        </p:nvSpPr>
        <p:spPr>
          <a:xfrm>
            <a:off x="536608" y="1645919"/>
            <a:ext cx="110810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Glucocorticoids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improved 30-day survival among patients with MELD scores of more than 20, with maximum benefit (defined as ≥20% survival benefit) at MELD scores of 25 to 39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enough evidence to show the </a:t>
            </a:r>
            <a:r>
              <a:rPr lang="en-US" sz="2800" b="1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futility of pentoxifylline.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promising results have been shown by adding </a:t>
            </a:r>
            <a:r>
              <a:rPr lang="en-US" sz="2800" b="1" i="1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-acetylcysteine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powerful antioxidant)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prednisolone. </a:t>
            </a: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combination </a:t>
            </a:r>
            <a:r>
              <a:rPr lang="en-US" sz="2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1-month survival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the incidence of infections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4606A-FBE1-1EF9-65D4-0F8F9A9C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B91A9-36E4-4940-C426-51371B8244FB}"/>
              </a:ext>
            </a:extLst>
          </p:cNvPr>
          <p:cNvSpPr txBox="1"/>
          <p:nvPr/>
        </p:nvSpPr>
        <p:spPr>
          <a:xfrm>
            <a:off x="536608" y="635757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58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B9168A-4D9D-6C6C-9ECB-CA6BC94E775C}"/>
              </a:ext>
            </a:extLst>
          </p:cNvPr>
          <p:cNvSpPr txBox="1"/>
          <p:nvPr/>
        </p:nvSpPr>
        <p:spPr>
          <a:xfrm>
            <a:off x="606391" y="1617044"/>
            <a:ext cx="110113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assess the nutritional status 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 goals for enteral nutrition:</a:t>
            </a:r>
          </a:p>
          <a:p>
            <a:pPr algn="just"/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to 40 kcal/kg/day</a:t>
            </a:r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 g/kg/day of protein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717C4-FAF8-055B-5329-6D63AE02D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163550-2824-0E7D-6C86-31C94B2D6855}"/>
              </a:ext>
            </a:extLst>
          </p:cNvPr>
          <p:cNvSpPr txBox="1"/>
          <p:nvPr/>
        </p:nvSpPr>
        <p:spPr>
          <a:xfrm>
            <a:off x="536608" y="635757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2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9FDD48-922D-F5FD-2124-9A1510FF347E}"/>
              </a:ext>
            </a:extLst>
          </p:cNvPr>
          <p:cNvSpPr txBox="1"/>
          <p:nvPr/>
        </p:nvSpPr>
        <p:spPr>
          <a:xfrm>
            <a:off x="536608" y="1925052"/>
            <a:ext cx="110329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ecause infections are common, they should be actively ruled out and treated. 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STOPAH trial, 12.5% of the patients had an infection at baseline, 23.0% during treatment, and 8.2% after treatment.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detection and treatment of infection may reduce the associated mortality.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sng" strike="noStrike" baseline="0" dirty="0">
                <a:solidFill>
                  <a:srgbClr val="F66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 infections are not contraindications to the use of glucocorticoids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C6EE0-031F-0FCB-6A47-888F64DF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46292-6CC3-E519-97B4-6D5E06955C50}"/>
              </a:ext>
            </a:extLst>
          </p:cNvPr>
          <p:cNvSpPr txBox="1"/>
          <p:nvPr/>
        </p:nvSpPr>
        <p:spPr>
          <a:xfrm>
            <a:off x="536608" y="635757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63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810111-CBD3-9DD6-CD98-B70937C21044}"/>
              </a:ext>
            </a:extLst>
          </p:cNvPr>
          <p:cNvSpPr txBox="1"/>
          <p:nvPr/>
        </p:nvSpPr>
        <p:spPr>
          <a:xfrm>
            <a:off x="536608" y="1880474"/>
            <a:ext cx="1106183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Fungal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infections are common in patients with severe alcohol-associated hepatitis (with an incidence of up to 16%) and carry a high risk of death.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Fungal infections are frequently </a:t>
            </a:r>
            <a:r>
              <a:rPr lang="en-US" sz="3200" b="1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underdiagnosed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ounger age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MELD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score,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therapy are independently associated with invasive fungal infection.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0D572-E932-9FEE-7464-12526341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22BF7-3FBB-9465-252B-DC8522291A53}"/>
              </a:ext>
            </a:extLst>
          </p:cNvPr>
          <p:cNvSpPr txBox="1"/>
          <p:nvPr/>
        </p:nvSpPr>
        <p:spPr>
          <a:xfrm>
            <a:off x="536608" y="635757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0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B906-F071-8AE4-6420-EBEA96576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0376" y="606306"/>
            <a:ext cx="6428790" cy="685120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Predisposing</a:t>
            </a:r>
            <a:r>
              <a:rPr lang="en-US" sz="4000" b="0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en-US" sz="115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88B3F-DCAE-6ADD-3F30-9019E85E6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79" y="1626668"/>
            <a:ext cx="11020038" cy="48800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patients have only mild forms</a:t>
            </a:r>
          </a:p>
          <a:p>
            <a:pPr algn="just">
              <a:lnSpc>
                <a:spcPct val="100000"/>
              </a:lnSpc>
            </a:pP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patients presenting with alcohol-associated hepatitis have a history of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and heavy alcohol use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whether the total amount or pattern of alcohol consumption plays a role remains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E7911-5109-31CA-480F-1C2966F5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72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DA5D13-D94E-B73C-D36A-4ADED32935C0}"/>
              </a:ext>
            </a:extLst>
          </p:cNvPr>
          <p:cNvSpPr txBox="1"/>
          <p:nvPr/>
        </p:nvSpPr>
        <p:spPr>
          <a:xfrm>
            <a:off x="635267" y="1655545"/>
            <a:ext cx="109824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cute kidney injury occurs frequently, is present in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a third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patients with severe alcohol-associated hepatitis, and is associated with an increase in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90-day mortality</a:t>
            </a:r>
          </a:p>
          <a:p>
            <a:pPr algn="just"/>
            <a:endParaRPr lang="en-US" sz="3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</a:t>
            </a:r>
            <a:r>
              <a:rPr lang="en-US" sz="32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vasoconstrictors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indicated if criteria for hepatorenal syndrome are met. </a:t>
            </a:r>
          </a:p>
          <a:p>
            <a:pPr algn="just"/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Renal-replacement therapy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indicated, although its use is hampered by concerns of futility in patients who are not deemed to be candidates for transplantation.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27144-E74D-57A7-059C-7843D62EE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3E9A28-D56B-EFFB-78D7-C221C1B267E3}"/>
              </a:ext>
            </a:extLst>
          </p:cNvPr>
          <p:cNvSpPr txBox="1"/>
          <p:nvPr/>
        </p:nvSpPr>
        <p:spPr>
          <a:xfrm>
            <a:off x="536608" y="635757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31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4F23F-F761-3C98-EE4A-D71627D99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387" y="513174"/>
            <a:ext cx="8239226" cy="6116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164F4-41CA-EBD8-D40B-F48FFB5A3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35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nical institute withdrawal assessment of alcohol ...">
            <a:extLst>
              <a:ext uri="{FF2B5EF4-FFF2-40B4-BE49-F238E27FC236}">
                <a16:creationId xmlns:a16="http://schemas.microsoft.com/office/drawing/2014/main" id="{16AA293A-E30A-6A3D-5F64-04BC0D64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" y="0"/>
            <a:ext cx="10626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76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95DEB-C32F-D3CD-2592-A4C23FC7A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0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FC5C9-90A4-3FF4-5A0F-FFD0026C4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18" y="252663"/>
            <a:ext cx="8807115" cy="6605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63F78A-276E-01F7-AF5D-9E7F190B5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51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694A6-A42D-A813-8229-B646B0A8C45B}"/>
              </a:ext>
            </a:extLst>
          </p:cNvPr>
          <p:cNvSpPr txBox="1"/>
          <p:nvPr/>
        </p:nvSpPr>
        <p:spPr>
          <a:xfrm>
            <a:off x="603984" y="763422"/>
            <a:ext cx="6393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Liver Transplantation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2579-40B7-B6FE-366C-3FD6A99B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2CB104-A2C1-1401-DA80-6103D9B8FE40}"/>
              </a:ext>
            </a:extLst>
          </p:cNvPr>
          <p:cNvSpPr txBox="1"/>
          <p:nvPr/>
        </p:nvSpPr>
        <p:spPr>
          <a:xfrm>
            <a:off x="751971" y="1721556"/>
            <a:ext cx="107309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Traditionally, patients with </a:t>
            </a:r>
            <a:r>
              <a:rPr lang="en-US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forms of alcohol-associated hepatitis who did not have a response to medical therapy were ineligible for salvage liver transplantation owing to the lack of a minimum period of sobriety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50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694A6-A42D-A813-8229-B646B0A8C45B}"/>
              </a:ext>
            </a:extLst>
          </p:cNvPr>
          <p:cNvSpPr txBox="1"/>
          <p:nvPr/>
        </p:nvSpPr>
        <p:spPr>
          <a:xfrm>
            <a:off x="603984" y="763422"/>
            <a:ext cx="6393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Liver Transplantation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2579-40B7-B6FE-366C-3FD6A99B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44844-2BC4-E1C5-3AD0-DB54F5E52401}"/>
              </a:ext>
            </a:extLst>
          </p:cNvPr>
          <p:cNvSpPr txBox="1"/>
          <p:nvPr/>
        </p:nvSpPr>
        <p:spPr>
          <a:xfrm>
            <a:off x="751972" y="1739539"/>
            <a:ext cx="108272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2011, a landmark Franco–Belgian study represented a paradigm shift in the management of these patients’ care.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26 carefully selected patients with severe alcohol-associated hepatitis who had not had a response to glucocorticoids underwent early liver transplantation. </a:t>
            </a: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cumulative 6-month survival was much higher among patients who received early liver transplantation than that in a historical series of patients with similarly severe disease (77% vs. 23%)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65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694A6-A42D-A813-8229-B646B0A8C45B}"/>
              </a:ext>
            </a:extLst>
          </p:cNvPr>
          <p:cNvSpPr txBox="1"/>
          <p:nvPr/>
        </p:nvSpPr>
        <p:spPr>
          <a:xfrm>
            <a:off x="603984" y="763422"/>
            <a:ext cx="6393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Liver Transplantation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2579-40B7-B6FE-366C-3FD6A99B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9E46A0-5A38-D414-845C-7CB2BE6C352B}"/>
              </a:ext>
            </a:extLst>
          </p:cNvPr>
          <p:cNvSpPr txBox="1"/>
          <p:nvPr/>
        </p:nvSpPr>
        <p:spPr>
          <a:xfrm>
            <a:off x="603984" y="1572465"/>
            <a:ext cx="110714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 studies, including the American Consortium study, have confirmed the benefits of early liver transplantation in selected patients with severe alcohol- associated hepatitis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follow-up study from the Franco–Belgian group showed that the 2-year survival was similar in the early-transplantation group and the standard transplantation group. 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76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04B22F-FC94-ED44-BE81-5CDB42556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66" y="0"/>
            <a:ext cx="7334451" cy="67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20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694A6-A42D-A813-8229-B646B0A8C45B}"/>
              </a:ext>
            </a:extLst>
          </p:cNvPr>
          <p:cNvSpPr txBox="1"/>
          <p:nvPr/>
        </p:nvSpPr>
        <p:spPr>
          <a:xfrm>
            <a:off x="603984" y="763422"/>
            <a:ext cx="6393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Liver Transplantation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2579-40B7-B6FE-366C-3FD6A99B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FE00F0-80EB-6DD1-7C90-1A1F53FA379F}"/>
              </a:ext>
            </a:extLst>
          </p:cNvPr>
          <p:cNvSpPr txBox="1"/>
          <p:nvPr/>
        </p:nvSpPr>
        <p:spPr>
          <a:xfrm>
            <a:off x="751972" y="1795981"/>
            <a:ext cx="108175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concern of this approach is the potential for a high incidence of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 relapse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in both the European and American cohorts have shown a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incidence of relapse than among other transplant recipients with advanced ALD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 to 35% in the early-transplantation groups, as compared with 10 to 25% in the standard transplantation groups)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7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5FE447-D1D8-4E85-D410-002B15468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621" y="1638700"/>
            <a:ext cx="10949196" cy="38910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 differences 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observed in alcohol-associated hepatitis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in the manifestations and severity of liver disease and in the prevalence and severity of alcohol use disorder and relapse potential.</a:t>
            </a:r>
          </a:p>
          <a:p>
            <a:pPr algn="just"/>
            <a:r>
              <a:rPr lang="en-US" sz="3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more susceptible to alcohol injury and cirrhosis</a:t>
            </a:r>
          </a:p>
          <a:p>
            <a:pPr algn="just"/>
            <a:endParaRPr lang="en-US" sz="35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Hispanic</a:t>
            </a:r>
            <a:r>
              <a:rPr lang="en-US" sz="35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persons are predisposed to the development of alcohol-associated hepatitis 3 (</a:t>
            </a:r>
            <a:r>
              <a:rPr lang="en-US" sz="35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PNAPL3</a:t>
            </a:r>
            <a:r>
              <a:rPr lang="en-US" sz="35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influence disease severity among persons with alcohol-associated hepatitis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9BD6E-6160-27BF-7EC2-D743D7DF1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BF1B6D-EF07-EDBF-8FF5-14F90F5F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0376" y="606306"/>
            <a:ext cx="6342162" cy="685120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Predisposing</a:t>
            </a:r>
            <a:r>
              <a:rPr lang="en-US" sz="4000" b="0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en-US" sz="115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46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694A6-A42D-A813-8229-B646B0A8C45B}"/>
              </a:ext>
            </a:extLst>
          </p:cNvPr>
          <p:cNvSpPr txBox="1"/>
          <p:nvPr/>
        </p:nvSpPr>
        <p:spPr>
          <a:xfrm>
            <a:off x="603984" y="763422"/>
            <a:ext cx="6393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Liver Transplantation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2579-40B7-B6FE-366C-3FD6A99B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3F352D-3DC0-987F-5BAB-FFE6D1B969FE}"/>
              </a:ext>
            </a:extLst>
          </p:cNvPr>
          <p:cNvSpPr txBox="1"/>
          <p:nvPr/>
        </p:nvSpPr>
        <p:spPr>
          <a:xfrm>
            <a:off x="603984" y="1615678"/>
            <a:ext cx="109367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sustained alcohol use after early transplantation is infrequent (10% at 1 year and nearly 20% at 3 years), it is associated with increased mortality. 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risk factors for poor outcomes after liver transplantation is key in the selection process. 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24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694A6-A42D-A813-8229-B646B0A8C45B}"/>
              </a:ext>
            </a:extLst>
          </p:cNvPr>
          <p:cNvSpPr txBox="1"/>
          <p:nvPr/>
        </p:nvSpPr>
        <p:spPr>
          <a:xfrm>
            <a:off x="603984" y="599793"/>
            <a:ext cx="6393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Liver Transplantation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2579-40B7-B6FE-366C-3FD6A99B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95B8FC-8163-C8B1-3D1F-88CA3B8B6D7E}"/>
              </a:ext>
            </a:extLst>
          </p:cNvPr>
          <p:cNvSpPr txBox="1"/>
          <p:nvPr/>
        </p:nvSpPr>
        <p:spPr>
          <a:xfrm>
            <a:off x="603984" y="1548302"/>
            <a:ext cx="1097520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Sustained Alcohol Use Post–Liver Transplant (SALT) score. </a:t>
            </a:r>
          </a:p>
          <a:p>
            <a:pPr algn="just"/>
            <a:endParaRPr lang="en-US" sz="3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SALT score includes four variables: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0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10 drinks/day at the time of the initial hospitalization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0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previous rehabilitation attempts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0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alcohol-related legal issues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0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illicit substance abuse. </a:t>
            </a:r>
            <a:endParaRPr lang="en-US" sz="3000" dirty="0">
              <a:solidFill>
                <a:srgbClr val="D12F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3000" b="0" i="0" u="none" strike="noStrike" baseline="0" dirty="0">
              <a:solidFill>
                <a:srgbClr val="D12F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have been efforts to develop new predictive scores, including with the use of artificial intelligence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7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694A6-A42D-A813-8229-B646B0A8C45B}"/>
              </a:ext>
            </a:extLst>
          </p:cNvPr>
          <p:cNvSpPr txBox="1"/>
          <p:nvPr/>
        </p:nvSpPr>
        <p:spPr>
          <a:xfrm>
            <a:off x="603984" y="763422"/>
            <a:ext cx="6393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Liver Transplantation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2579-40B7-B6FE-366C-3FD6A99B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A0987-9B8D-2A5D-0C76-73A22A41C400}"/>
              </a:ext>
            </a:extLst>
          </p:cNvPr>
          <p:cNvSpPr txBox="1"/>
          <p:nvPr/>
        </p:nvSpPr>
        <p:spPr>
          <a:xfrm>
            <a:off x="693019" y="2002056"/>
            <a:ext cx="108861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excessive consumption of alcohol is heavily influenced by genetic, cultural, and socioeconomic factors, it is plausible that factors predicting relapse vary among different cultures across the globe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efforts to decrease the stigma and selection bias regardless of the cause of liver disease are needed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53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B0D129-EC01-DA49-3E3F-08D3D11F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875" y="0"/>
            <a:ext cx="7117637" cy="67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08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694A6-A42D-A813-8229-B646B0A8C45B}"/>
              </a:ext>
            </a:extLst>
          </p:cNvPr>
          <p:cNvSpPr txBox="1"/>
          <p:nvPr/>
        </p:nvSpPr>
        <p:spPr>
          <a:xfrm>
            <a:off x="603984" y="763422"/>
            <a:ext cx="6393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Liver Transplantation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2579-40B7-B6FE-366C-3FD6A99B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3D4A86-65F1-C900-FA21-9B8B4D0354D1}"/>
              </a:ext>
            </a:extLst>
          </p:cNvPr>
          <p:cNvSpPr txBox="1"/>
          <p:nvPr/>
        </p:nvSpPr>
        <p:spPr>
          <a:xfrm>
            <a:off x="603984" y="1997839"/>
            <a:ext cx="108885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consider that currently most patients with alcohol-associated hepatitis never get referred for liver transplantation, and it is very likely that 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stigma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plays a part in this phenomenon. </a:t>
            </a:r>
          </a:p>
          <a:p>
            <a:pPr algn="just"/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increasing number of studies have shown that patients with ALD are more likely to be denied placement on the transplant waiting list than those with non–alcohol-related liver disease who undergo evaluation, even though patients with ALD have higher MELD scores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87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C42DC8-C22E-FF61-EBA6-E0C3BDAC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ACA17-89F4-C21F-CEF9-D3C241A6F735}"/>
              </a:ext>
            </a:extLst>
          </p:cNvPr>
          <p:cNvSpPr txBox="1"/>
          <p:nvPr/>
        </p:nvSpPr>
        <p:spPr>
          <a:xfrm>
            <a:off x="555859" y="79229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Therapies</a:t>
            </a:r>
            <a:endParaRPr lang="en-US" sz="36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6411A-B8E5-0B5A-48BE-4D978B65321D}"/>
              </a:ext>
            </a:extLst>
          </p:cNvPr>
          <p:cNvSpPr txBox="1"/>
          <p:nvPr/>
        </p:nvSpPr>
        <p:spPr>
          <a:xfrm>
            <a:off x="856648" y="1717753"/>
            <a:ext cx="10722543" cy="4413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studies are aimed at 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Promoting effective liver regeneration 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Blocking inflammatory pathways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Restoring a normal microbiome 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these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151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6D1AA4-334E-DA98-5E9A-7CFFAF247462}"/>
              </a:ext>
            </a:extLst>
          </p:cNvPr>
          <p:cNvSpPr txBox="1"/>
          <p:nvPr/>
        </p:nvSpPr>
        <p:spPr>
          <a:xfrm>
            <a:off x="555859" y="1963554"/>
            <a:ext cx="10936705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study of a recombinant fusion protein of human </a:t>
            </a:r>
            <a:r>
              <a:rPr lang="en-US" sz="32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interleukin-22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anti inflammatory and pro regenerative cytokine, showed </a:t>
            </a:r>
            <a:r>
              <a:rPr lang="en-US" sz="3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favorable outcomes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determined by Lille and MELD scores, a </a:t>
            </a:r>
            <a:r>
              <a:rPr lang="en-US" sz="3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markers of inflammation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increased expression of markers of </a:t>
            </a:r>
            <a:r>
              <a:rPr lang="en-US" sz="3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regeneration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84E31-DD21-0A4C-1678-E041A85F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383E33-B379-41E0-D044-B2227177DE46}"/>
              </a:ext>
            </a:extLst>
          </p:cNvPr>
          <p:cNvSpPr txBox="1"/>
          <p:nvPr/>
        </p:nvSpPr>
        <p:spPr>
          <a:xfrm>
            <a:off x="555859" y="79229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Therapies</a:t>
            </a:r>
            <a:endParaRPr lang="en-US" sz="36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699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2D1F1-3A1C-B6C1-C34F-30366DD0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11348B-97C1-6510-6830-B6CD9C05B880}"/>
              </a:ext>
            </a:extLst>
          </p:cNvPr>
          <p:cNvSpPr txBox="1"/>
          <p:nvPr/>
        </p:nvSpPr>
        <p:spPr>
          <a:xfrm>
            <a:off x="555859" y="79229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Therapies</a:t>
            </a:r>
            <a:endParaRPr lang="en-US" sz="36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5175D-7EE7-CA59-7200-4174223960F4}"/>
              </a:ext>
            </a:extLst>
          </p:cNvPr>
          <p:cNvSpPr txBox="1"/>
          <p:nvPr/>
        </p:nvSpPr>
        <p:spPr>
          <a:xfrm>
            <a:off x="555858" y="1502688"/>
            <a:ext cx="1133134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randomized trials comparing </a:t>
            </a:r>
            <a:r>
              <a:rPr lang="en-US" sz="36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G-CSF</a:t>
            </a:r>
            <a:r>
              <a:rPr lang="en-US" sz="3200" b="0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standard medical therapy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standard medical therapy alone in patients with severe alcohol-associated hepatitis showed an </a:t>
            </a:r>
            <a:r>
              <a:rPr lang="en-US" sz="3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3 and 6 month survival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3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incidence of bacterial infections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more recent European study, however,  </a:t>
            </a:r>
            <a:r>
              <a:rPr lang="en-US" sz="3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failed to show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benefit with G-CSF in patients with severe alcohol-associated hepatitis.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085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BF47F2-A3DC-4E4F-02BE-6408FCA1F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63AE79-8B82-91F5-4639-09A4772D839D}"/>
              </a:ext>
            </a:extLst>
          </p:cNvPr>
          <p:cNvSpPr txBox="1"/>
          <p:nvPr/>
        </p:nvSpPr>
        <p:spPr>
          <a:xfrm>
            <a:off x="555859" y="79229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Therapies</a:t>
            </a:r>
            <a:endParaRPr lang="en-US" sz="36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6D833-3F72-A6BD-199F-F4C0E5DFCB16}"/>
              </a:ext>
            </a:extLst>
          </p:cNvPr>
          <p:cNvSpPr txBox="1"/>
          <p:nvPr/>
        </p:nvSpPr>
        <p:spPr>
          <a:xfrm>
            <a:off x="512144" y="2034478"/>
            <a:ext cx="111677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gut microbiota in the pathogenesis of alcohol-associated hepatitis is another area of development.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promising pilot study showed that </a:t>
            </a:r>
            <a:r>
              <a:rPr lang="en-US" sz="32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fecal microbiome transplantation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healthy donors was associated with </a:t>
            </a:r>
            <a:r>
              <a:rPr lang="en-US" sz="3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mortality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in a historical cohort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675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66FC2B-F434-FBE9-A942-4DE19EAB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31F84-7599-0BE0-835F-EE8489415931}"/>
              </a:ext>
            </a:extLst>
          </p:cNvPr>
          <p:cNvSpPr txBox="1"/>
          <p:nvPr/>
        </p:nvSpPr>
        <p:spPr>
          <a:xfrm>
            <a:off x="555859" y="79229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Therapies</a:t>
            </a:r>
            <a:endParaRPr lang="en-US" sz="36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885E7-821C-8A6F-22F7-368ED1B08544}"/>
              </a:ext>
            </a:extLst>
          </p:cNvPr>
          <p:cNvSpPr txBox="1"/>
          <p:nvPr/>
        </p:nvSpPr>
        <p:spPr>
          <a:xfrm>
            <a:off x="628850" y="2159607"/>
            <a:ext cx="10934299" cy="4147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study of interleukin-1 inhibition by </a:t>
            </a:r>
            <a:r>
              <a:rPr lang="en-US" sz="36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anakinra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pentoxifylline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6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zinc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showed an acceptable side-effect profile, but 180-day survival </a:t>
            </a:r>
            <a:r>
              <a:rPr lang="en-US" sz="36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not 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 significantly between the combination therapy and glucocorticoid therapy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2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F5AD1F-162D-39EE-3483-876748190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975" y="1676985"/>
            <a:ext cx="11008092" cy="189398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consumption and polymorphism in the gene encoding hydroxysteroid 17-beta dehydrogenase 13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HSD17B13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shown a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DC43-3246-2290-DF3E-EDE2D5019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CCF12DE-2513-8052-422B-B4B622E2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0376" y="606306"/>
            <a:ext cx="6428790" cy="685120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Predisposing</a:t>
            </a:r>
            <a:r>
              <a:rPr lang="en-US" sz="4000" b="0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en-US" sz="115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707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780B9-A874-02E9-9500-32A66684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6F21AD-38CC-7150-A37F-DB4D18927CB8}"/>
              </a:ext>
            </a:extLst>
          </p:cNvPr>
          <p:cNvSpPr txBox="1"/>
          <p:nvPr/>
        </p:nvSpPr>
        <p:spPr>
          <a:xfrm>
            <a:off x="555859" y="79229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Therapies</a:t>
            </a:r>
            <a:endParaRPr lang="en-US" sz="36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13725-71B7-2EB8-C028-667E2D265A40}"/>
              </a:ext>
            </a:extLst>
          </p:cNvPr>
          <p:cNvSpPr txBox="1"/>
          <p:nvPr/>
        </p:nvSpPr>
        <p:spPr>
          <a:xfrm>
            <a:off x="673768" y="1896178"/>
            <a:ext cx="10847672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clinical trials are now examining the role of </a:t>
            </a:r>
            <a:r>
              <a:rPr lang="en-US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probiotics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rifaximin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alcohol-associated hepatitis.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68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19FA08-93C8-4BBD-EE5C-46D55AA5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3DB2E0-7CCD-D41B-DD84-C9A196C90D13}"/>
              </a:ext>
            </a:extLst>
          </p:cNvPr>
          <p:cNvSpPr txBox="1"/>
          <p:nvPr/>
        </p:nvSpPr>
        <p:spPr>
          <a:xfrm>
            <a:off x="555859" y="79229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Therapies</a:t>
            </a:r>
            <a:endParaRPr lang="en-US" sz="36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04D5C-6E3D-A865-329C-514543DA4178}"/>
              </a:ext>
            </a:extLst>
          </p:cNvPr>
          <p:cNvSpPr txBox="1"/>
          <p:nvPr/>
        </p:nvSpPr>
        <p:spPr>
          <a:xfrm>
            <a:off x="555859" y="1667309"/>
            <a:ext cx="10975206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targeted trials under way involve the use of: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 drugs (interleukin-1</a:t>
            </a:r>
            <a:r>
              <a:rPr lang="el-GR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by </a:t>
            </a:r>
            <a:r>
              <a:rPr lang="en-US" sz="28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canakinumab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targeting gut–liver axis dysfunction and dysbiosis (broad-spectrum </a:t>
            </a:r>
            <a:r>
              <a:rPr lang="en-US" sz="28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bovine colostrum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Antioxidants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-acetylcysteine, metadoxine, and n–5 fatty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targeting apoptosis (</a:t>
            </a:r>
            <a:r>
              <a:rPr lang="en-US" sz="2800" b="1" i="0" u="none" strike="noStrike" baseline="0" dirty="0" err="1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selonsertib</a:t>
            </a:r>
            <a:r>
              <a:rPr lang="en-US" sz="2800" b="1" i="0" u="none" strike="noStrike" baseline="0" dirty="0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i="0" u="none" strike="noStrike" baseline="0" dirty="0" err="1">
                <a:solidFill>
                  <a:srgbClr val="D1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emricasan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Phage therapy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nutrition strategies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2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22C8D7-BEBC-8108-28C2-2F484D37D743}"/>
              </a:ext>
            </a:extLst>
          </p:cNvPr>
          <p:cNvSpPr txBox="1"/>
          <p:nvPr/>
        </p:nvSpPr>
        <p:spPr>
          <a:xfrm>
            <a:off x="549525" y="1694047"/>
            <a:ext cx="110681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Earlier studies that focused on animal models proposed central role for </a:t>
            </a:r>
            <a:r>
              <a:rPr lang="en-US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TNF</a:t>
            </a:r>
            <a:r>
              <a:rPr lang="el-GR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36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 attempts to block this molecule in patients with alcohol associated hepatitis were unsuccessful and were associated with severe and life-threatening infections, probably due to its role in liver regeneration and protection against bacterial infections</a:t>
            </a:r>
            <a:r>
              <a:rPr lang="en-US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63FE6-A1B8-8D76-8606-693C67081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EB8788-256B-1949-F309-5D07885E1DEA}"/>
              </a:ext>
            </a:extLst>
          </p:cNvPr>
          <p:cNvSpPr txBox="1">
            <a:spLocks/>
          </p:cNvSpPr>
          <p:nvPr/>
        </p:nvSpPr>
        <p:spPr>
          <a:xfrm>
            <a:off x="549527" y="683308"/>
            <a:ext cx="4628866" cy="6851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Predisposing</a:t>
            </a:r>
            <a:r>
              <a:rPr lang="en-US" sz="4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en-US" sz="115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3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EEFB-1BC4-B61E-E5E6-8DE8C00DA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9" y="513174"/>
            <a:ext cx="4206240" cy="102990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06CA5-67EB-D5C3-A29F-A095EB5FE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518" y="2009445"/>
            <a:ext cx="10980964" cy="3739243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echanisms of alcohol- associated hepatitis: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Microbiome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Proinflammatory signals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leading to poor hepatocyte differentiation and function.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D44F6-ABBD-92BB-6D1B-4CC919CC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E2E548-10DE-199F-A3A5-766C558E945E}"/>
              </a:ext>
            </a:extLst>
          </p:cNvPr>
          <p:cNvSpPr txBox="1"/>
          <p:nvPr/>
        </p:nvSpPr>
        <p:spPr>
          <a:xfrm>
            <a:off x="452547" y="1322270"/>
            <a:ext cx="1102004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main site to metabolize alcohol into acetaldehyde</a:t>
            </a: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Injured hepatocytes release danger-associated molecular patterns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trigger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responses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activating the inflammasome–caspase-1 complex.</a:t>
            </a:r>
          </a:p>
          <a:p>
            <a:pPr algn="just"/>
            <a:endParaRPr lang="en-US" sz="3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consumption of alcohol increases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gut permeability 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disrupting the tight junctions in the intestinal epithelial cells and profound changes in the microbiome, increased pathogenic bacteria (</a:t>
            </a:r>
            <a:r>
              <a:rPr lang="en-US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Enterococcus faecalis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immunogenic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fungi</a:t>
            </a:r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6587F-82EC-4CB3-D496-10EE986D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" y="0"/>
            <a:ext cx="5193951" cy="5131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0A1804-3D26-E692-C4AE-75D0A092039D}"/>
              </a:ext>
            </a:extLst>
          </p:cNvPr>
          <p:cNvSpPr txBox="1">
            <a:spLocks/>
          </p:cNvSpPr>
          <p:nvPr/>
        </p:nvSpPr>
        <p:spPr>
          <a:xfrm>
            <a:off x="511026" y="637150"/>
            <a:ext cx="3050322" cy="6851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  <a:endParaRPr lang="en-US" sz="115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72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2411</Words>
  <Application>Microsoft Office PowerPoint</Application>
  <PresentationFormat>Widescreen</PresentationFormat>
  <Paragraphs>231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Introduction</vt:lpstr>
      <vt:lpstr>PowerPoint Presentation</vt:lpstr>
      <vt:lpstr>Predisposing Factors</vt:lpstr>
      <vt:lpstr>Predisposing Factors</vt:lpstr>
      <vt:lpstr>Predisposing Factors</vt:lpstr>
      <vt:lpstr>PowerPoint Presentation</vt:lpstr>
      <vt:lpstr>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Mozhde Mosalla</dc:creator>
  <cp:lastModifiedBy>Mozhde Mosalla</cp:lastModifiedBy>
  <cp:revision>91</cp:revision>
  <dcterms:created xsi:type="dcterms:W3CDTF">2023-01-13T17:13:52Z</dcterms:created>
  <dcterms:modified xsi:type="dcterms:W3CDTF">2023-04-16T19:51:21Z</dcterms:modified>
</cp:coreProperties>
</file>